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4"/>
  </p:sldMasterIdLst>
  <p:notesMasterIdLst>
    <p:notesMasterId r:id="rId30"/>
  </p:notesMasterIdLst>
  <p:sldIdLst>
    <p:sldId id="256" r:id="rId5"/>
    <p:sldId id="290" r:id="rId6"/>
    <p:sldId id="291" r:id="rId7"/>
    <p:sldId id="292" r:id="rId8"/>
    <p:sldId id="259" r:id="rId9"/>
    <p:sldId id="261" r:id="rId10"/>
    <p:sldId id="277" r:id="rId11"/>
    <p:sldId id="262" r:id="rId12"/>
    <p:sldId id="283" r:id="rId13"/>
    <p:sldId id="289" r:id="rId14"/>
    <p:sldId id="278" r:id="rId15"/>
    <p:sldId id="294" r:id="rId16"/>
    <p:sldId id="295" r:id="rId17"/>
    <p:sldId id="296" r:id="rId18"/>
    <p:sldId id="299" r:id="rId19"/>
    <p:sldId id="300" r:id="rId20"/>
    <p:sldId id="279" r:id="rId21"/>
    <p:sldId id="280" r:id="rId22"/>
    <p:sldId id="281" r:id="rId23"/>
    <p:sldId id="282" r:id="rId24"/>
    <p:sldId id="286" r:id="rId25"/>
    <p:sldId id="287" r:id="rId26"/>
    <p:sldId id="298" r:id="rId27"/>
    <p:sldId id="297" r:id="rId28"/>
    <p:sldId id="276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yb4QgX1kk7UiA2x1WLIHCWS8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68BAE5-AE44-41BF-9E64-95EBFC0B709C}" v="54" dt="2023-05-03T02:50:23.666"/>
    <p1510:client id="{34A3B252-9F29-419A-AE80-E108E3663CB7}" v="1" dt="2023-05-02T21:50:12.348"/>
    <p1510:client id="{3521D9C9-3B54-4B26-B460-3718C53BFBA8}" v="3" dt="2023-05-02T18:04:08.662"/>
    <p1510:client id="{3C072DF9-343B-4C0E-969E-3537ED18729C}" v="867" dt="2023-05-02T18:59:32.056"/>
    <p1510:client id="{3CF05A82-037C-D0A5-7216-8E15A5C1C3E6}" v="29" dt="2023-05-03T03:00:00.918"/>
    <p1510:client id="{7D75C958-BC05-BEC8-F7AF-D02E2A99629C}" v="190" dt="2023-05-03T03:12:42.104"/>
    <p1510:client id="{A43897D4-1367-4196-B6CA-A5D2CE8FC8C5}" v="38" dt="2023-05-03T03:01:33.143"/>
    <p1510:client id="{CA969B76-C8D0-478D-87AB-8D19EED56787}" v="3" dt="2023-05-02T21:45:33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29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55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75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546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9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054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0798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818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75b152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12775b152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665104cf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2665104cf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Monika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665104cf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2665104cf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Monika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81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429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21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5104c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665104c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Monica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64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79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943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3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3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4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1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6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2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8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9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"/>
          <p:cNvSpPr/>
          <p:nvPr/>
        </p:nvSpPr>
        <p:spPr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 extrusionOk="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"/>
          <p:cNvSpPr/>
          <p:nvPr/>
        </p:nvSpPr>
        <p:spPr>
          <a:xfrm>
            <a:off x="0" y="1587"/>
            <a:ext cx="12192000" cy="6856413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5" name="Google Shape;275;p1"/>
          <p:cNvSpPr txBox="1">
            <a:spLocks noGrp="1"/>
          </p:cNvSpPr>
          <p:nvPr>
            <p:ph type="ctrTitle"/>
          </p:nvPr>
        </p:nvSpPr>
        <p:spPr>
          <a:xfrm>
            <a:off x="5729516" y="1204677"/>
            <a:ext cx="5795391" cy="22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262626"/>
              </a:buClr>
              <a:buSzPts val="8000"/>
            </a:pPr>
            <a:r>
              <a:rPr lang="en-US" sz="4000" b="1">
                <a:solidFill>
                  <a:schemeClr val="bg1"/>
                </a:solidFill>
              </a:rPr>
              <a:t>Network Analysis of Ethereum Exchanges</a:t>
            </a:r>
            <a:br>
              <a:rPr lang="en-US" b="1">
                <a:solidFill>
                  <a:srgbClr val="FFFF00"/>
                </a:solidFill>
              </a:rPr>
            </a:br>
            <a:endParaRPr lang="en-US" b="1">
              <a:solidFill>
                <a:srgbClr val="FFFF00"/>
              </a:solidFill>
            </a:endParaRPr>
          </a:p>
        </p:txBody>
      </p:sp>
      <p:sp>
        <p:nvSpPr>
          <p:cNvPr id="277" name="Google Shape;277;p1"/>
          <p:cNvSpPr/>
          <p:nvPr/>
        </p:nvSpPr>
        <p:spPr>
          <a:xfrm>
            <a:off x="10418997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person, lit, light&#10;&#10;Description automatically generated">
            <a:extLst>
              <a:ext uri="{FF2B5EF4-FFF2-40B4-BE49-F238E27FC236}">
                <a16:creationId xmlns:a16="http://schemas.microsoft.com/office/drawing/2014/main" id="{22CD7666-3B79-8EE9-1F3A-551D8E8E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15" y="1027859"/>
            <a:ext cx="5246950" cy="4326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9CFD4-8CFF-1177-EB9D-2AF33F0B6994}"/>
              </a:ext>
            </a:extLst>
          </p:cNvPr>
          <p:cNvSpPr txBox="1"/>
          <p:nvPr/>
        </p:nvSpPr>
        <p:spPr>
          <a:xfrm>
            <a:off x="4900528" y="531115"/>
            <a:ext cx="202331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 710 – Data Mining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1D7BA-EC0E-F49F-0D8D-5416F02CF4EA}"/>
              </a:ext>
            </a:extLst>
          </p:cNvPr>
          <p:cNvSpPr txBox="1"/>
          <p:nvPr/>
        </p:nvSpPr>
        <p:spPr>
          <a:xfrm>
            <a:off x="818444" y="5879629"/>
            <a:ext cx="11571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F0B6D-E36C-5C53-F0CB-EB82B978D2A3}"/>
              </a:ext>
            </a:extLst>
          </p:cNvPr>
          <p:cNvSpPr txBox="1"/>
          <p:nvPr/>
        </p:nvSpPr>
        <p:spPr>
          <a:xfrm>
            <a:off x="6020740" y="4007555"/>
            <a:ext cx="55183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err="1">
                <a:solidFill>
                  <a:schemeClr val="bg1"/>
                </a:solidFill>
                <a:latin typeface="Times New Roman"/>
                <a:cs typeface="Times New Roman"/>
              </a:rPr>
              <a:t>Soubhik</a:t>
            </a:r>
            <a:r>
              <a:rPr lang="en-US" sz="1600" b="1">
                <a:solidFill>
                  <a:schemeClr val="bg1"/>
                </a:solidFill>
                <a:latin typeface="Times New Roman"/>
                <a:cs typeface="Times New Roman"/>
              </a:rPr>
              <a:t> Chakraborty, Monika Meshram, Lalitha Voruganti, Shweta </a:t>
            </a:r>
            <a:r>
              <a:rPr lang="en-US" sz="1600" b="1" err="1">
                <a:solidFill>
                  <a:schemeClr val="bg1"/>
                </a:solidFill>
                <a:latin typeface="Times New Roman"/>
                <a:cs typeface="Times New Roman"/>
              </a:rPr>
              <a:t>Dhakare</a:t>
            </a:r>
            <a:r>
              <a:rPr lang="en-US" sz="1600" b="1">
                <a:solidFill>
                  <a:schemeClr val="bg1"/>
                </a:solidFill>
                <a:latin typeface="Times New Roman"/>
                <a:cs typeface="Times New Roman"/>
              </a:rPr>
              <a:t> &amp; Prachi Vadhani</a:t>
            </a: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BD676-BE50-5CA5-2888-90490412607F}"/>
              </a:ext>
            </a:extLst>
          </p:cNvPr>
          <p:cNvSpPr txBox="1"/>
          <p:nvPr/>
        </p:nvSpPr>
        <p:spPr>
          <a:xfrm>
            <a:off x="8089899" y="3433704"/>
            <a:ext cx="997185" cy="310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Team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66C8E-631A-1163-4341-7A39EDE7C94E}"/>
              </a:ext>
            </a:extLst>
          </p:cNvPr>
          <p:cNvSpPr txBox="1"/>
          <p:nvPr/>
        </p:nvSpPr>
        <p:spPr>
          <a:xfrm>
            <a:off x="7986889" y="2925704"/>
            <a:ext cx="127564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</a:rPr>
              <a:t>Presented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2E8DC-9DFD-0835-6B1C-5C9D820DF214}"/>
              </a:ext>
            </a:extLst>
          </p:cNvPr>
          <p:cNvSpPr txBox="1"/>
          <p:nvPr/>
        </p:nvSpPr>
        <p:spPr>
          <a:xfrm>
            <a:off x="10545703" y="263406"/>
            <a:ext cx="3198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  <a:latin typeface="Century Gothic"/>
              </a:rPr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08" y="936038"/>
            <a:ext cx="8742596" cy="706964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  <a:cs typeface="Times New Roman"/>
              </a:rPr>
              <a:t>Manual Tracking of Money Laundering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" name="Picture 4" descr="A picture containing accessory, umbrella, vector graphics&#10;&#10;Description automatically generated">
            <a:extLst>
              <a:ext uri="{FF2B5EF4-FFF2-40B4-BE49-F238E27FC236}">
                <a16:creationId xmlns:a16="http://schemas.microsoft.com/office/drawing/2014/main" id="{7CB2312A-930A-3A05-D978-5C3FF4E4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81" y="2686608"/>
            <a:ext cx="4088459" cy="3300414"/>
          </a:xfrm>
          <a:prstGeom prst="rect">
            <a:avLst/>
          </a:prstGeom>
        </p:spPr>
      </p:pic>
      <p:pic>
        <p:nvPicPr>
          <p:cNvPr id="5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C469A2A-0A10-474F-CCCA-F0BF058B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4" y="2958544"/>
            <a:ext cx="3561644" cy="2907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4A269-62BF-A745-875A-7A07D598E153}"/>
              </a:ext>
            </a:extLst>
          </p:cNvPr>
          <p:cNvSpPr txBox="1"/>
          <p:nvPr/>
        </p:nvSpPr>
        <p:spPr>
          <a:xfrm>
            <a:off x="2492963" y="6161851"/>
            <a:ext cx="2859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Century Gothic"/>
              </a:rPr>
              <a:t>Suspect Transaction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10060-FAD4-F683-A4DC-12D4B47159FF}"/>
              </a:ext>
            </a:extLst>
          </p:cNvPr>
          <p:cNvSpPr txBox="1"/>
          <p:nvPr/>
        </p:nvSpPr>
        <p:spPr>
          <a:xfrm>
            <a:off x="7460074" y="6124221"/>
            <a:ext cx="2859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Century Gothic"/>
              </a:rPr>
              <a:t>Good Transaction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54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6" y="710260"/>
            <a:ext cx="4556302" cy="70696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Approach A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69E7A-062C-FF71-5EF9-0EC3613B3368}"/>
              </a:ext>
            </a:extLst>
          </p:cNvPr>
          <p:cNvSpPr txBox="1"/>
          <p:nvPr/>
        </p:nvSpPr>
        <p:spPr>
          <a:xfrm>
            <a:off x="4355629" y="1448741"/>
            <a:ext cx="50141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Century Gothic"/>
              </a:rPr>
              <a:t>Large Component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1C9239F-40B9-679D-DEBC-1D1B68C2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6" y="2276879"/>
            <a:ext cx="5104458" cy="4242169"/>
          </a:xfrm>
          <a:prstGeom prst="rect">
            <a:avLst/>
          </a:prstGeom>
        </p:spPr>
      </p:pic>
      <p:pic>
        <p:nvPicPr>
          <p:cNvPr id="5" name="Picture 5" descr="A picture containing air&#10;&#10;Description automatically generated">
            <a:extLst>
              <a:ext uri="{FF2B5EF4-FFF2-40B4-BE49-F238E27FC236}">
                <a16:creationId xmlns:a16="http://schemas.microsoft.com/office/drawing/2014/main" id="{364AB109-328E-57DC-2D2B-A123CD13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326" y="2833921"/>
            <a:ext cx="4314237" cy="32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3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CE48-528D-A3D9-3B15-F20D47B5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D4F60D-636E-839C-8C37-EAFF5A0A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358" y="1905281"/>
            <a:ext cx="4696933" cy="4195481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0D59B99D-7A36-6577-9E5A-27051B363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15" y="1904426"/>
            <a:ext cx="5055937" cy="42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B352E6B-5095-C373-5B39-F1A02A39BA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21" r="10624" b="-2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588AB2-7B88-BB09-3EAD-A2323D66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20160" r="-2" b="17247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3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B372A-219F-ECCA-156C-9648655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ea typeface="+mj-lt"/>
                <a:cs typeface="+mj-lt"/>
              </a:rPr>
              <a:t>Modularity</a:t>
            </a:r>
            <a:endParaRPr lang="en-US" sz="4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8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B90-A60E-2E01-D52B-B130F962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800" b="1" dirty="0">
                <a:solidFill>
                  <a:schemeClr val="tx1"/>
                </a:solidFill>
                <a:latin typeface="Century Gothic"/>
                <a:cs typeface="Arial"/>
              </a:rPr>
              <a:t>Centrality</a:t>
            </a:r>
            <a:endParaRPr lang="en-US" sz="4800" dirty="0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B32DD6B-C110-F516-A42A-A0C05B9B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" y="2582998"/>
            <a:ext cx="5214227" cy="188084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24684DE-37A0-0112-D710-C3A228EE8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530" y="1067776"/>
            <a:ext cx="4857231" cy="51806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758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B90-A60E-2E01-D52B-B130F962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800" b="1" dirty="0">
                <a:solidFill>
                  <a:schemeClr val="tx1"/>
                </a:solidFill>
                <a:latin typeface="Century Gothic"/>
                <a:cs typeface="Arial"/>
              </a:rPr>
              <a:t>Closeness</a:t>
            </a:r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365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B90-A60E-2E01-D52B-B130F962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52718"/>
            <a:ext cx="5251430" cy="14005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4800" b="1" dirty="0">
                <a:solidFill>
                  <a:schemeClr val="tx1"/>
                </a:solidFill>
                <a:ea typeface="+mj-lt"/>
                <a:cs typeface="+mj-lt"/>
              </a:rPr>
              <a:t>Jacquard &amp; Vertex Proximity</a:t>
            </a:r>
            <a:endParaRPr lang="en-US" sz="4800" b="1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363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9B7ADC7-30F8-4DF2-B5DB-40FCA1E3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18" y="2505765"/>
            <a:ext cx="5988755" cy="40195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760275B9-FADC-9813-DDA2-BFF2FAC8E63F}"/>
              </a:ext>
            </a:extLst>
          </p:cNvPr>
          <p:cNvSpPr txBox="1">
            <a:spLocks/>
          </p:cNvSpPr>
          <p:nvPr/>
        </p:nvSpPr>
        <p:spPr>
          <a:xfrm>
            <a:off x="4395100" y="1635596"/>
            <a:ext cx="4556302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Size &amp; Degree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9F148CE-E1FB-C36F-B4AF-6640ED9976C8}"/>
              </a:ext>
            </a:extLst>
          </p:cNvPr>
          <p:cNvSpPr>
            <a:spLocks noGrp="1"/>
          </p:cNvSpPr>
          <p:nvPr/>
        </p:nvSpPr>
        <p:spPr>
          <a:xfrm>
            <a:off x="534066" y="403267"/>
            <a:ext cx="4556302" cy="706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Approach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853F-04EF-E5EB-1BF8-492677742DB1}"/>
              </a:ext>
            </a:extLst>
          </p:cNvPr>
          <p:cNvSpPr txBox="1"/>
          <p:nvPr/>
        </p:nvSpPr>
        <p:spPr>
          <a:xfrm>
            <a:off x="4668921" y="465030"/>
            <a:ext cx="43368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/>
              </a:rPr>
              <a:t>Random Sample</a:t>
            </a:r>
            <a:r>
              <a:rPr lang="en-US" sz="3200">
                <a:solidFill>
                  <a:schemeClr val="bg1"/>
                </a:solidFill>
                <a:latin typeface="Century Gothic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5DD1-C102-E1BB-AE5E-DA8CD821DA46}"/>
              </a:ext>
            </a:extLst>
          </p:cNvPr>
          <p:cNvSpPr txBox="1"/>
          <p:nvPr/>
        </p:nvSpPr>
        <p:spPr>
          <a:xfrm>
            <a:off x="5267325" y="10477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FFFFFF"/>
                </a:solidFill>
              </a:rPr>
              <a:t>10% Random sample ​</a:t>
            </a:r>
          </a:p>
        </p:txBody>
      </p:sp>
    </p:spTree>
    <p:extLst>
      <p:ext uri="{BB962C8B-B14F-4D97-AF65-F5344CB8AC3E}">
        <p14:creationId xmlns:p14="http://schemas.microsoft.com/office/powerpoint/2010/main" val="38179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99" y="907815"/>
            <a:ext cx="4556302" cy="70696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Density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9659F37-A1C6-E1CE-0F04-A910548B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48" y="2598981"/>
            <a:ext cx="5800607" cy="38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992" y="879593"/>
            <a:ext cx="3348391" cy="706964"/>
          </a:xfrm>
        </p:spPr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Assortativity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5C508F9-BDD7-6990-4B74-51E020D01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8" y="2533128"/>
            <a:ext cx="5349051" cy="35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4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14E5-00B5-2A9D-AF2D-0FA475E9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-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6B36-8118-871F-E20E-CC126D989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710543"/>
            <a:ext cx="9643675" cy="3851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 is a shared database that stores data in blocks connected through cryptography, differing from traditional databases in its architecture.</a:t>
            </a:r>
          </a:p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blockchains can store various types of data, the most prevalent use case is as a ledger for transactions.</a:t>
            </a:r>
          </a:p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Decentralized blockchains are immutable, meaning that once data is entered, it cannot be altered or deleted. In the case of Bitcoin, transactions are permanently recorded and publicly visible.</a:t>
            </a:r>
          </a:p>
          <a:p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0958-D548-742C-77E5-9E413791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6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511" y="1011297"/>
            <a:ext cx="8479189" cy="70696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Correlation with other networks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F31A684-7216-3DC3-0099-5F561A7E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56" y="2541240"/>
            <a:ext cx="5904088" cy="39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92" y="748161"/>
            <a:ext cx="5529866" cy="7069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: Introduction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E5C7424-E92B-D75A-CA13-0E2F627C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47" y="1555798"/>
            <a:ext cx="8822753" cy="47112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85A883A-AF61-D569-5D30-0B66F9E5CAB3}"/>
              </a:ext>
            </a:extLst>
          </p:cNvPr>
          <p:cNvSpPr txBox="1">
            <a:spLocks/>
          </p:cNvSpPr>
          <p:nvPr/>
        </p:nvSpPr>
        <p:spPr>
          <a:xfrm>
            <a:off x="307138" y="107306"/>
            <a:ext cx="8479189" cy="706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US">
                <a:solidFill>
                  <a:schemeClr val="tx1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590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590" y="254779"/>
            <a:ext cx="4904916" cy="7069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Top 9 Transaction: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CCC56D7-5EA7-FA0C-135D-A7272664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5" y="1969688"/>
            <a:ext cx="3971170" cy="3971170"/>
          </a:xfrm>
          <a:prstGeom prst="rect">
            <a:avLst/>
          </a:prstGeom>
        </p:spPr>
      </p:pic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455348-1B8E-F703-FE4A-27250FC21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083" y="1971003"/>
            <a:ext cx="3516164" cy="39740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E06D559-E9FF-C676-6053-34581B21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962" y="1967268"/>
            <a:ext cx="3790264" cy="39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21" y="326046"/>
            <a:ext cx="5124197" cy="7069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Heavy Flow model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AFFAC90-5FBE-97AC-7E10-5C0B9361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2" y="1774512"/>
            <a:ext cx="4415214" cy="37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41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475" y="386347"/>
            <a:ext cx="8479189" cy="7069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Base Model: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2DDDCB7-904A-1467-4B7F-4B4F4E70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4" y="1307802"/>
            <a:ext cx="4629012" cy="5349762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569193E-A0B7-2DC2-4C0A-F4899A33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889" y="1305815"/>
            <a:ext cx="5089502" cy="53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8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4800"/>
              <a:t>QUESTIONS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?</a:t>
            </a:r>
            <a:br>
              <a:rPr lang="en-US" sz="4800"/>
            </a:br>
            <a:endParaRPr sz="4800"/>
          </a:p>
        </p:txBody>
      </p:sp>
      <p:sp>
        <p:nvSpPr>
          <p:cNvPr id="451" name="Google Shape;451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7200"/>
              <a:t>THANK YOU 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14E5-00B5-2A9D-AF2D-0FA475E9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– Anti-Money Laundering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6B36-8118-871F-E20E-CC126D989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603500"/>
            <a:ext cx="9643675" cy="34163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goal of Anti Money Laundering (AML) efforts is to prevent criminals from concealing the profits of their unlawful activities.</a:t>
            </a:r>
          </a:p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Criminals use money laundering to make their illicit funds appear as though they were obtained legally.</a:t>
            </a:r>
          </a:p>
          <a:p>
            <a:pPr>
              <a:lnSpc>
                <a:spcPct val="150000"/>
              </a:lnSpc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AML regulations mandate that financial institutions establish complex customer due diligence plans that assess money laundering risks and detect suspicious transactions.</a:t>
            </a:r>
          </a:p>
          <a:p>
            <a:pPr marL="137160" indent="0"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0958-D548-742C-77E5-9E413791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F1E5-F992-F669-AD39-A795083B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947057"/>
            <a:ext cx="2793158" cy="794657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FCD6-B7EA-7023-6399-9EAF1C795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61" y="2286000"/>
            <a:ext cx="2793158" cy="289559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3433-4CCC-769D-2AF3-DAB43DB83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9796" y="1344385"/>
            <a:ext cx="5190066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Observations &amp; Variables</a:t>
            </a:r>
          </a:p>
          <a:p>
            <a:pPr>
              <a:lnSpc>
                <a:spcPct val="150000"/>
              </a:lnSpc>
            </a:pPr>
            <a:r>
              <a:rPr lang="en-US"/>
              <a:t>Size – 8GB </a:t>
            </a:r>
          </a:p>
          <a:p>
            <a:pPr>
              <a:lnSpc>
                <a:spcPct val="150000"/>
              </a:lnSpc>
            </a:pPr>
            <a:r>
              <a:rPr lang="en-US"/>
              <a:t>One Instrument – 100,000 entries &amp; 14000 edges</a:t>
            </a:r>
          </a:p>
          <a:p>
            <a:pPr>
              <a:lnSpc>
                <a:spcPct val="150000"/>
              </a:lnSpc>
            </a:pPr>
            <a:r>
              <a:rPr lang="en-US"/>
              <a:t>20 instruments – compressing the database to 22MB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66FF-147E-E40F-ECF4-FB68B1FC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7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75b15230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05" name="Google Shape;305;g12775b15230_0_14"/>
          <p:cNvSpPr/>
          <p:nvPr/>
        </p:nvSpPr>
        <p:spPr>
          <a:xfrm>
            <a:off x="0" y="794"/>
            <a:ext cx="12192000" cy="6856413"/>
          </a:xfrm>
          <a:custGeom>
            <a:avLst/>
            <a:gdLst/>
            <a:ahLst/>
            <a:cxnLst/>
            <a:rect l="l" t="t" r="r" b="b"/>
            <a:pathLst>
              <a:path w="15356" h="8638" extrusionOk="0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06" name="Google Shape;306;g12775b15230_0_14"/>
          <p:cNvSpPr/>
          <p:nvPr/>
        </p:nvSpPr>
        <p:spPr>
          <a:xfrm rot="-5677511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 extrusionOk="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2775b15230_0_14"/>
          <p:cNvSpPr txBox="1"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Purpose of Our Analysis</a:t>
            </a:r>
            <a:endParaRPr/>
          </a:p>
        </p:txBody>
      </p:sp>
      <p:sp>
        <p:nvSpPr>
          <p:cNvPr id="313" name="Google Shape;313;g12775b15230_0_14"/>
          <p:cNvSpPr txBox="1">
            <a:spLocks noGrp="1"/>
          </p:cNvSpPr>
          <p:nvPr>
            <p:ph idx="1"/>
          </p:nvPr>
        </p:nvSpPr>
        <p:spPr>
          <a:xfrm>
            <a:off x="639098" y="2666207"/>
            <a:ext cx="5178772" cy="356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lnSpcReduction="10000"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Classify groups, and segment data to search through millions of transactions to find patterns and detect fraud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en-U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earn suspicious-looking patterns and use those patterns to detect them further through neural networks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dentify characteristics found in fraud through Pattern recognition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SzPts val="1440"/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311" name="Google Shape;311;g12775b15230_0_14"/>
          <p:cNvSpPr/>
          <p:nvPr/>
        </p:nvSpPr>
        <p:spPr>
          <a:xfrm>
            <a:off x="0" y="2667000"/>
            <a:ext cx="4191000" cy="419100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2775b15230_0_14"/>
          <p:cNvSpPr/>
          <p:nvPr/>
        </p:nvSpPr>
        <p:spPr>
          <a:xfrm>
            <a:off x="167656" y="2433154"/>
            <a:ext cx="2362200" cy="236220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E1345-BA11-BB5D-921A-57B6CDCC3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9" t="3715" r="10080" b="4738"/>
          <a:stretch/>
        </p:blipFill>
        <p:spPr>
          <a:xfrm>
            <a:off x="6289312" y="1031630"/>
            <a:ext cx="4984945" cy="4794740"/>
          </a:xfrm>
          <a:prstGeom prst="rect">
            <a:avLst/>
          </a:prstGeom>
        </p:spPr>
      </p:pic>
      <p:sp>
        <p:nvSpPr>
          <p:cNvPr id="4" name="Google Shape;309;g12775b15230_0_14">
            <a:extLst>
              <a:ext uri="{FF2B5EF4-FFF2-40B4-BE49-F238E27FC236}">
                <a16:creationId xmlns:a16="http://schemas.microsoft.com/office/drawing/2014/main" id="{DA8AABF4-A863-8121-D15A-537D8B84922B}"/>
              </a:ext>
            </a:extLst>
          </p:cNvPr>
          <p:cNvSpPr/>
          <p:nvPr/>
        </p:nvSpPr>
        <p:spPr>
          <a:xfrm>
            <a:off x="10784814" y="45720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0;g12775b15230_0_14">
            <a:extLst>
              <a:ext uri="{FF2B5EF4-FFF2-40B4-BE49-F238E27FC236}">
                <a16:creationId xmlns:a16="http://schemas.microsoft.com/office/drawing/2014/main" id="{13FE5826-7E72-E264-942F-8ADD3B22DD69}"/>
              </a:ext>
            </a:extLst>
          </p:cNvPr>
          <p:cNvSpPr txBox="1">
            <a:spLocks/>
          </p:cNvSpPr>
          <p:nvPr/>
        </p:nvSpPr>
        <p:spPr>
          <a:xfrm>
            <a:off x="10632415" y="456407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665104cfa_0_26"/>
          <p:cNvSpPr txBox="1">
            <a:spLocks noGrp="1"/>
          </p:cNvSpPr>
          <p:nvPr>
            <p:ph type="title"/>
          </p:nvPr>
        </p:nvSpPr>
        <p:spPr>
          <a:xfrm>
            <a:off x="594445" y="607666"/>
            <a:ext cx="4460992" cy="92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Problem Thinking</a:t>
            </a:r>
          </a:p>
        </p:txBody>
      </p:sp>
      <p:sp>
        <p:nvSpPr>
          <p:cNvPr id="334" name="Google Shape;334;g12665104cfa_0_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72B52-E595-3FFA-E7DE-2F3263DE2214}"/>
              </a:ext>
            </a:extLst>
          </p:cNvPr>
          <p:cNvSpPr txBox="1"/>
          <p:nvPr/>
        </p:nvSpPr>
        <p:spPr>
          <a:xfrm>
            <a:off x="903111" y="2775185"/>
            <a:ext cx="500097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42900">
              <a:spcBef>
                <a:spcPts val="600"/>
              </a:spcBef>
              <a:buFont typeface="Noto Sans Symbols,Sans-Serif"/>
              <a:buChar char="●"/>
            </a:pPr>
            <a:r>
              <a:rPr lang="en-US" sz="1800" b="1">
                <a:solidFill>
                  <a:schemeClr val="tx1"/>
                </a:solidFill>
                <a:latin typeface="Century Gothic"/>
              </a:rPr>
              <a:t>What is Fraud Detection </a:t>
            </a:r>
          </a:p>
          <a:p>
            <a:pPr marL="457200" indent="-342900">
              <a:spcBef>
                <a:spcPts val="600"/>
              </a:spcBef>
              <a:buFont typeface="Noto Sans Symbols,Sans-Serif"/>
              <a:buChar char="●"/>
            </a:pPr>
            <a:endParaRPr lang="en-US" sz="1800" b="1">
              <a:solidFill>
                <a:schemeClr val="tx1"/>
              </a:solidFill>
              <a:latin typeface="Century Gothic"/>
            </a:endParaRPr>
          </a:p>
          <a:p>
            <a:pPr marL="457200" indent="-342900">
              <a:spcBef>
                <a:spcPts val="600"/>
              </a:spcBef>
              <a:buFont typeface="Noto Sans Symbols,Sans-Serif"/>
              <a:buChar char="●"/>
            </a:pPr>
            <a:r>
              <a:rPr lang="en-US" sz="1800" b="1">
                <a:solidFill>
                  <a:schemeClr val="tx1"/>
                </a:solidFill>
                <a:latin typeface="Century Gothic"/>
              </a:rPr>
              <a:t>Why this Approach</a:t>
            </a:r>
          </a:p>
          <a:p>
            <a:pPr marL="457200" indent="-342900">
              <a:spcBef>
                <a:spcPts val="600"/>
              </a:spcBef>
              <a:buFont typeface="Noto Sans Symbols,Sans-Serif"/>
              <a:buChar char="●"/>
            </a:pPr>
            <a:endParaRPr lang="en-US" sz="1800" b="1">
              <a:solidFill>
                <a:schemeClr val="tx1"/>
              </a:solidFill>
              <a:latin typeface="Century Gothic"/>
            </a:endParaRPr>
          </a:p>
          <a:p>
            <a:pPr marL="457200" indent="-342900">
              <a:spcBef>
                <a:spcPts val="600"/>
              </a:spcBef>
              <a:buFont typeface="Noto Sans Symbols,Sans-Serif"/>
              <a:buChar char="●"/>
            </a:pPr>
            <a:endParaRPr lang="en-US" sz="1800" b="1">
              <a:solidFill>
                <a:schemeClr val="tx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33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Google Shape;333;g12665104cfa_0_26"/>
          <p:cNvSpPr txBox="1"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lt2"/>
              </a:buClr>
              <a:buSzPts val="3600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Sampling</a:t>
            </a:r>
          </a:p>
        </p:txBody>
      </p:sp>
      <p:sp>
        <p:nvSpPr>
          <p:cNvPr id="3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3" name="Freeform: Shape 34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B3DFD13-B7CD-5732-7CFF-E6A552A2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269481"/>
            <a:ext cx="5449889" cy="4319035"/>
          </a:xfrm>
          <a:prstGeom prst="rect">
            <a:avLst/>
          </a:prstGeom>
          <a:effectLst/>
        </p:spPr>
      </p:pic>
      <p:sp>
        <p:nvSpPr>
          <p:cNvPr id="345" name="Rectangle 34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4" name="Google Shape;334;g12665104cfa_0_26"/>
          <p:cNvSpPr txBox="1"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t>7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72B52-E595-3FFA-E7DE-2F3263DE2214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sample trimming? </a:t>
            </a: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Approach A</a:t>
            </a:r>
          </a:p>
          <a:p>
            <a:pPr marL="285750" indent="-1714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largest component</a:t>
            </a: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Approach B</a:t>
            </a:r>
          </a:p>
          <a:p>
            <a:pPr marL="285750" indent="-1714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Random Sample</a:t>
            </a:r>
          </a:p>
          <a:p>
            <a:pPr marL="457200" indent="-3429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911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251" y="757297"/>
            <a:ext cx="4556302" cy="70696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Five Point Summary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4545374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indent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endParaRPr lang="en-US"/>
          </a:p>
          <a:p>
            <a:pPr marL="0" indent="0">
              <a:spcBef>
                <a:spcPts val="1200"/>
              </a:spcBef>
              <a:spcAft>
                <a:spcPts val="200"/>
              </a:spcAft>
              <a:buNone/>
            </a:pPr>
            <a:endParaRPr lang="en-US"/>
          </a:p>
          <a:p>
            <a:pPr marL="285750" indent="-285750" algn="just"/>
            <a:r>
              <a:rPr lang="en-US" sz="2400" b="1" dirty="0">
                <a:cs typeface="Times New Roman"/>
              </a:rPr>
              <a:t>Size</a:t>
            </a:r>
          </a:p>
          <a:p>
            <a:pPr marL="285750" indent="-285750" algn="just"/>
            <a:r>
              <a:rPr lang="en-US" sz="2400" b="1" dirty="0">
                <a:cs typeface="Times New Roman"/>
              </a:rPr>
              <a:t>Density</a:t>
            </a:r>
          </a:p>
          <a:p>
            <a:pPr marL="285750" indent="-285750" algn="just"/>
            <a:r>
              <a:rPr lang="en-US" sz="2400" b="1" dirty="0">
                <a:cs typeface="Times New Roman"/>
              </a:rPr>
              <a:t>Clustering coefficient </a:t>
            </a:r>
          </a:p>
          <a:p>
            <a:pPr marL="285750" indent="-285750" algn="just"/>
            <a:r>
              <a:rPr lang="en-US" sz="2400" b="1" dirty="0">
                <a:cs typeface="Times New Roman"/>
              </a:rPr>
              <a:t>Degree distribution</a:t>
            </a:r>
          </a:p>
          <a:p>
            <a:pPr marL="285750" indent="-285750" algn="just"/>
            <a:r>
              <a:rPr lang="en-US" sz="2400" b="1" dirty="0">
                <a:cs typeface="Times New Roman"/>
              </a:rPr>
              <a:t>Diameter</a:t>
            </a:r>
          </a:p>
          <a:p>
            <a:pPr marL="171450" indent="-171450">
              <a:spcBef>
                <a:spcPts val="0"/>
              </a:spcBef>
              <a:buClr>
                <a:srgbClr val="8AD0D6"/>
              </a:buClr>
              <a:buFont typeface="Arial,Sans-Serif" charset="2"/>
              <a:buChar char="•"/>
            </a:pPr>
            <a:endParaRPr lang="en-US"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2949-98B5-46CE-B9CA-49F64B6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5" y="945445"/>
            <a:ext cx="7773634" cy="706964"/>
          </a:xfrm>
        </p:spPr>
        <p:txBody>
          <a:bodyPr/>
          <a:lstStyle/>
          <a:p>
            <a:pPr algn="ctr"/>
            <a:r>
              <a:rPr lang="en-US" sz="3200" b="1">
                <a:solidFill>
                  <a:schemeClr val="tx1"/>
                </a:solidFill>
                <a:cs typeface="Times New Roman"/>
              </a:rPr>
              <a:t>Hotspots: </a:t>
            </a:r>
            <a:br>
              <a:rPr lang="en-US" sz="3200" b="1">
                <a:solidFill>
                  <a:schemeClr val="tx1"/>
                </a:solidFill>
                <a:cs typeface="Times New Roman"/>
              </a:rPr>
            </a:br>
            <a:r>
              <a:rPr lang="en-US" sz="3200" b="1" err="1">
                <a:solidFill>
                  <a:schemeClr val="tx1"/>
                </a:solidFill>
                <a:cs typeface="Times New Roman"/>
              </a:rPr>
              <a:t>Binance</a:t>
            </a:r>
            <a:r>
              <a:rPr lang="en-US" sz="3200" b="1">
                <a:solidFill>
                  <a:schemeClr val="tx1"/>
                </a:solidFill>
                <a:cs typeface="Times New Roman"/>
              </a:rPr>
              <a:t> centralized exchange (</a:t>
            </a:r>
            <a:r>
              <a:rPr lang="en-US" sz="3200" b="1" err="1">
                <a:solidFill>
                  <a:schemeClr val="tx1"/>
                </a:solidFill>
                <a:cs typeface="Times New Roman"/>
              </a:rPr>
              <a:t>cex</a:t>
            </a:r>
            <a:r>
              <a:rPr lang="en-US" sz="3200" b="1">
                <a:solidFill>
                  <a:schemeClr val="tx1"/>
                </a:solidFill>
                <a:cs typeface="Times New Roman"/>
              </a:rPr>
              <a:t>)</a:t>
            </a:r>
          </a:p>
        </p:txBody>
      </p:sp>
      <p:sp>
        <p:nvSpPr>
          <p:cNvPr id="342" name="Google Shape;342;g12665104cfa_0_5"/>
          <p:cNvSpPr txBox="1">
            <a:spLocks noGrp="1"/>
          </p:cNvSpPr>
          <p:nvPr>
            <p:ph idx="1"/>
          </p:nvPr>
        </p:nvSpPr>
        <p:spPr>
          <a:xfrm>
            <a:off x="534225" y="1845725"/>
            <a:ext cx="67779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g12665104cfa_0_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19B4D2C-9C82-5A59-1CBB-35C910E4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59" y="2335284"/>
            <a:ext cx="5640681" cy="42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76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EB3ED3B9AD048917879A143BFC54B" ma:contentTypeVersion="8" ma:contentTypeDescription="Create a new document." ma:contentTypeScope="" ma:versionID="030c8e06b74ea98d03f6555005addc70">
  <xsd:schema xmlns:xsd="http://www.w3.org/2001/XMLSchema" xmlns:xs="http://www.w3.org/2001/XMLSchema" xmlns:p="http://schemas.microsoft.com/office/2006/metadata/properties" xmlns:ns2="672513cd-5ce8-44b3-8d54-2a0585a9d661" xmlns:ns3="fe2f7c20-93c6-45d6-ab65-6e944b829631" targetNamespace="http://schemas.microsoft.com/office/2006/metadata/properties" ma:root="true" ma:fieldsID="57a0ca37aa23f5bd63cf87f0e88b3364" ns2:_="" ns3:_="">
    <xsd:import namespace="672513cd-5ce8-44b3-8d54-2a0585a9d661"/>
    <xsd:import namespace="fe2f7c20-93c6-45d6-ab65-6e944b8296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513cd-5ce8-44b3-8d54-2a0585a9d6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4caf9c2-bc60-4c6f-afd4-0de5c46d82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f7c20-93c6-45d6-ab65-6e944b82963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6b2c1b3-a06d-400e-ab9f-b9a6b4687001}" ma:internalName="TaxCatchAll" ma:showField="CatchAllData" ma:web="fe2f7c20-93c6-45d6-ab65-6e944b8296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2513cd-5ce8-44b3-8d54-2a0585a9d661">
      <Terms xmlns="http://schemas.microsoft.com/office/infopath/2007/PartnerControls"/>
    </lcf76f155ced4ddcb4097134ff3c332f>
    <TaxCatchAll xmlns="fe2f7c20-93c6-45d6-ab65-6e944b829631" xsi:nil="true"/>
  </documentManagement>
</p:properties>
</file>

<file path=customXml/itemProps1.xml><?xml version="1.0" encoding="utf-8"?>
<ds:datastoreItem xmlns:ds="http://schemas.openxmlformats.org/officeDocument/2006/customXml" ds:itemID="{D515A5FB-BFB4-4999-AD50-98353D0846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0257F9-A4C1-4F24-B08E-7DB41F9A99B2}">
  <ds:schemaRefs>
    <ds:schemaRef ds:uri="672513cd-5ce8-44b3-8d54-2a0585a9d661"/>
    <ds:schemaRef ds:uri="fe2f7c20-93c6-45d6-ab65-6e944b8296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9FB18B-BC2D-4D18-A7D0-483EEFF9961E}">
  <ds:schemaRefs>
    <ds:schemaRef ds:uri="672513cd-5ce8-44b3-8d54-2a0585a9d661"/>
    <ds:schemaRef ds:uri="fe2f7c20-93c6-45d6-ab65-6e944b8296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Ion</vt:lpstr>
      <vt:lpstr>Network Analysis of Ethereum Exchanges </vt:lpstr>
      <vt:lpstr>Introduction - Blockchain</vt:lpstr>
      <vt:lpstr>Introduction – Anti-Money Laundering</vt:lpstr>
      <vt:lpstr>EDA</vt:lpstr>
      <vt:lpstr>Purpose of Our Analysis</vt:lpstr>
      <vt:lpstr>Problem Thinking</vt:lpstr>
      <vt:lpstr>Sampling</vt:lpstr>
      <vt:lpstr>Five Point Summary</vt:lpstr>
      <vt:lpstr>Hotspots:  Binance centralized exchange (cex)</vt:lpstr>
      <vt:lpstr>Manual Tracking of Money Laundering</vt:lpstr>
      <vt:lpstr>Approach A</vt:lpstr>
      <vt:lpstr>PowerPoint Presentation</vt:lpstr>
      <vt:lpstr>Modularity</vt:lpstr>
      <vt:lpstr>Centrality </vt:lpstr>
      <vt:lpstr>Closeness </vt:lpstr>
      <vt:lpstr>Jacquard &amp; Vertex Proximity </vt:lpstr>
      <vt:lpstr>PowerPoint Presentation</vt:lpstr>
      <vt:lpstr>Density</vt:lpstr>
      <vt:lpstr>Assortativity</vt:lpstr>
      <vt:lpstr>Correlation with other networks</vt:lpstr>
      <vt:lpstr>Model : Introduction</vt:lpstr>
      <vt:lpstr>Top 9 Transaction:</vt:lpstr>
      <vt:lpstr>Heavy Flow model</vt:lpstr>
      <vt:lpstr>Base Model: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Analysis of Ethereum Exchanges</dc:title>
  <dc:creator>Nair, Viivek</dc:creator>
  <cp:revision>152</cp:revision>
  <dcterms:created xsi:type="dcterms:W3CDTF">2022-04-23T13:33:13Z</dcterms:created>
  <dcterms:modified xsi:type="dcterms:W3CDTF">2023-05-03T03:12:55Z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0x0101000DEEB3ED3B9AD048917879A143BFC54B</vt:lpwstr>
  </property>
  <property fmtid="{D5CDD505-2E9C-101B-9397-08002B2CF9AE}" pid="3" name="MediaServiceImageTags">
    <vt:lpwstr/>
  </property>
</Properties>
</file>